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7" r:id="rId2"/>
    <p:sldId id="547" r:id="rId3"/>
    <p:sldId id="419" r:id="rId4"/>
    <p:sldId id="548" r:id="rId5"/>
    <p:sldId id="578" r:id="rId6"/>
    <p:sldId id="580" r:id="rId7"/>
    <p:sldId id="579" r:id="rId8"/>
    <p:sldId id="586" r:id="rId9"/>
    <p:sldId id="581" r:id="rId10"/>
    <p:sldId id="587" r:id="rId11"/>
    <p:sldId id="584" r:id="rId12"/>
    <p:sldId id="585" r:id="rId13"/>
    <p:sldId id="582" r:id="rId14"/>
    <p:sldId id="552" r:id="rId15"/>
    <p:sldId id="560" r:id="rId16"/>
    <p:sldId id="567" r:id="rId17"/>
    <p:sldId id="561" r:id="rId18"/>
    <p:sldId id="562" r:id="rId19"/>
    <p:sldId id="563" r:id="rId20"/>
    <p:sldId id="564" r:id="rId21"/>
    <p:sldId id="565" r:id="rId22"/>
    <p:sldId id="588" r:id="rId23"/>
    <p:sldId id="571" r:id="rId24"/>
    <p:sldId id="566" r:id="rId25"/>
    <p:sldId id="600" r:id="rId26"/>
    <p:sldId id="553" r:id="rId27"/>
    <p:sldId id="568" r:id="rId28"/>
    <p:sldId id="569" r:id="rId29"/>
    <p:sldId id="591" r:id="rId30"/>
    <p:sldId id="572" r:id="rId31"/>
    <p:sldId id="573" r:id="rId32"/>
    <p:sldId id="574" r:id="rId33"/>
    <p:sldId id="590" r:id="rId34"/>
    <p:sldId id="593" r:id="rId35"/>
    <p:sldId id="575" r:id="rId36"/>
    <p:sldId id="594" r:id="rId37"/>
    <p:sldId id="592" r:id="rId38"/>
    <p:sldId id="577" r:id="rId39"/>
    <p:sldId id="595" r:id="rId40"/>
    <p:sldId id="596" r:id="rId41"/>
    <p:sldId id="597" r:id="rId42"/>
    <p:sldId id="599" r:id="rId43"/>
    <p:sldId id="598" r:id="rId44"/>
    <p:sldId id="558" r:id="rId45"/>
    <p:sldId id="589" r:id="rId46"/>
    <p:sldId id="27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C4"/>
    <a:srgbClr val="01BCFF"/>
    <a:srgbClr val="893CC2"/>
    <a:srgbClr val="D09E00"/>
    <a:srgbClr val="692E96"/>
    <a:srgbClr val="C9F1FF"/>
    <a:srgbClr val="9A58CC"/>
    <a:srgbClr val="7A35AD"/>
    <a:srgbClr val="B686DA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450" y="108"/>
      </p:cViewPr>
      <p:guideLst/>
    </p:cSldViewPr>
  </p:slideViewPr>
  <p:outlineViewPr>
    <p:cViewPr>
      <p:scale>
        <a:sx n="33" d="100"/>
        <a:sy n="33" d="100"/>
      </p:scale>
      <p:origin x="0" y="-2110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62762DF2-05D7-4EA8-97EF-4D68D5280610}" type="datetimeFigureOut">
              <a:rPr lang="ko-KR" altLang="en-US" smtClean="0"/>
              <a:pPr/>
              <a:t>2023-01-11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erif CJK KR Medium" panose="02020500000000000000" pitchFamily="18" charset="-127"/>
                <a:ea typeface="Noto Serif CJK KR Medium" panose="02020500000000000000" pitchFamily="18" charset="-127"/>
              </a:defRPr>
            </a:lvl1pPr>
          </a:lstStyle>
          <a:p>
            <a:fld id="{360B67B5-417D-4B53-82BC-ED3A38E04C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erif CJK KR Medium" panose="02020500000000000000" pitchFamily="18" charset="-127"/>
        <a:ea typeface="Noto Serif CJK KR Medium" panose="020205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7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F02E0-1AC5-4802-BA8E-C0D746D38F4B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E3E5A-3E11-49F5-86D1-B267671B7A55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2E48-F00B-4532-ACD3-459491C33601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313410" cy="365125"/>
          </a:xfrm>
        </p:spPr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5596" y="6492528"/>
            <a:ext cx="666404" cy="365125"/>
          </a:xfrm>
        </p:spPr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FBE50-E118-42F9-A2A2-6BBE4CB934C8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93926-DC2E-4009-B8E3-AC4CDBC3AFB2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82C1-50E5-473C-85E0-8ABC4E955D1D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C2D8-738D-4620-8E79-19D02484848D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604AB-CD73-4F6D-9B3C-AD60E9DF2B1F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618F3-2CB8-4DE1-A077-EA4D885F1C5B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29C7-AE10-4F8B-B80E-953C98E3FC42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864B-52EC-4077-B330-992A6CD65829}" type="datetime1">
              <a:rPr lang="ko-KR" altLang="en-US" smtClean="0"/>
              <a:t>2023-01-11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971820" y="5028626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1400" dirty="0">
                <a:ea typeface="Sandoll GothicNeo1Unicode 02 Ul" charset="-127"/>
                <a:cs typeface="Sandoll GothicNeo1Unicode 02 Ul" charset="-127"/>
              </a:rPr>
              <a:t>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3" y="634815"/>
            <a:ext cx="8902990" cy="228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4400" b="1" dirty="0">
              <a:latin typeface="Noto Sans CJK KR" charset="-127"/>
              <a:ea typeface="Noto Sans CJK KR"/>
              <a:cs typeface="Noto Sans CJK KR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Attention Is </a:t>
            </a:r>
            <a:r>
              <a:rPr kumimoji="1" lang="en-US" altLang="ko-KR" sz="4400" b="1" dirty="0">
                <a:solidFill>
                  <a:srgbClr val="222222"/>
                </a:solidFill>
                <a:ea typeface="Noto Sans CJK KR"/>
              </a:rPr>
              <a:t>A</a:t>
            </a: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ll </a:t>
            </a:r>
            <a:r>
              <a:rPr kumimoji="1" lang="en-US" altLang="ko-KR" sz="4400" b="1" dirty="0">
                <a:solidFill>
                  <a:srgbClr val="222222"/>
                </a:solidFill>
                <a:ea typeface="Noto Sans CJK KR"/>
              </a:rPr>
              <a:t>Y</a:t>
            </a:r>
            <a:r>
              <a:rPr kumimoji="1" lang="en-US" altLang="ko-KR" sz="4400" b="1" i="0" dirty="0">
                <a:solidFill>
                  <a:srgbClr val="222222"/>
                </a:solidFill>
                <a:effectLst/>
                <a:ea typeface="Noto Sans CJK KR"/>
              </a:rPr>
              <a:t>ou Need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Ashish Vaswani, Noam </a:t>
            </a:r>
            <a:r>
              <a:rPr lang="en-US" altLang="ko-KR" sz="2400" b="0" i="0" dirty="0" err="1">
                <a:solidFill>
                  <a:srgbClr val="222222"/>
                </a:solidFill>
                <a:effectLst/>
                <a:ea typeface="Noto Sans CJK KR"/>
              </a:rPr>
              <a:t>Shazeer</a:t>
            </a:r>
            <a:r>
              <a:rPr lang="en-US" altLang="ko-KR" sz="2400" b="0" i="0" dirty="0">
                <a:solidFill>
                  <a:srgbClr val="222222"/>
                </a:solidFill>
                <a:effectLst/>
                <a:ea typeface="Noto Sans CJK KR"/>
              </a:rPr>
              <a:t>, Niki Parmar et al.</a:t>
            </a:r>
            <a:endParaRPr kumimoji="1" lang="en-US" altLang="ko-KR" sz="2400" b="1" dirty="0">
              <a:ea typeface="Noto Sans CJK KR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4999991-45A7-099C-53C8-526167D54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0275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Ashish Vaswani, Noam </a:t>
                      </a:r>
                      <a:r>
                        <a:rPr lang="en-US" altLang="ko-KR" sz="1600" b="0" i="0" dirty="0" err="1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Shazeer</a:t>
                      </a:r>
                      <a:r>
                        <a:rPr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, Niki Parmar et al.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a typeface="Noto Sans CJK KR"/>
                        </a:rPr>
                        <a:t>, </a:t>
                      </a:r>
                      <a:r>
                        <a:rPr kumimoji="1"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Attention Is </a:t>
                      </a:r>
                      <a:r>
                        <a:rPr kumimoji="1" lang="en-US" altLang="ko-KR" sz="1600" b="0" dirty="0">
                          <a:solidFill>
                            <a:srgbClr val="222222"/>
                          </a:solidFill>
                          <a:ea typeface="Noto Sans CJK KR"/>
                        </a:rPr>
                        <a:t>A</a:t>
                      </a:r>
                      <a:r>
                        <a:rPr kumimoji="1"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ll </a:t>
                      </a:r>
                      <a:r>
                        <a:rPr kumimoji="1" lang="en-US" altLang="ko-KR" sz="1600" b="0" dirty="0">
                          <a:solidFill>
                            <a:srgbClr val="222222"/>
                          </a:solidFill>
                          <a:ea typeface="Noto Sans CJK KR"/>
                        </a:rPr>
                        <a:t>Y</a:t>
                      </a:r>
                      <a:r>
                        <a:rPr kumimoji="1" lang="en-US" altLang="ko-KR" sz="1600" b="0" i="0" dirty="0">
                          <a:solidFill>
                            <a:srgbClr val="222222"/>
                          </a:solidFill>
                          <a:effectLst/>
                          <a:ea typeface="Noto Sans CJK KR"/>
                        </a:rPr>
                        <a:t>ou Need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a typeface="Noto Sans CJK KR"/>
                        </a:rPr>
                        <a:t>. 31st Conference on Neural Information Processing Systems (NIPS 2017)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상자 9">
            <a:extLst>
              <a:ext uri="{FF2B5EF4-FFF2-40B4-BE49-F238E27FC236}">
                <a16:creationId xmlns:a16="http://schemas.microsoft.com/office/drawing/2014/main" id="{394F3D8E-A6AB-4D03-8802-003407D21D8B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EC20336C-1294-4EC6-9D93-89D9B47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B00AFB6-B648-4B09-9C08-5BE9E48A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2AE504-6B68-498E-81E2-D6D5BE2A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7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models can solve the problem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E9EBE09-55DE-4B29-97BA-B40EEDDBA4C5}"/>
              </a:ext>
            </a:extLst>
          </p:cNvPr>
          <p:cNvGraphicFramePr>
            <a:graphicFrameLocks noGrp="1"/>
          </p:cNvGraphicFramePr>
          <p:nvPr/>
        </p:nvGraphicFramePr>
        <p:xfrm>
          <a:off x="8569235" y="4125411"/>
          <a:ext cx="31699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Love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我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爱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你</a:t>
                      </a:r>
                      <a:endParaRPr kumimoji="1" lang="en-US" altLang="ko-KR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Je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t'aime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04276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1F2AFB8-4C6A-4E1E-991E-4C2B9159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2A3DB4A-B538-4DBE-8E97-9932D03C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028B6-BF50-4DA0-A9FC-8FF75B0D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5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models can solve the problem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E9EBE09-55DE-4B29-97BA-B40EEDDBA4C5}"/>
              </a:ext>
            </a:extLst>
          </p:cNvPr>
          <p:cNvGraphicFramePr>
            <a:graphicFrameLocks noGrp="1"/>
          </p:cNvGraphicFramePr>
          <p:nvPr/>
        </p:nvGraphicFramePr>
        <p:xfrm>
          <a:off x="8569235" y="4125411"/>
          <a:ext cx="31699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Love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我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爱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你</a:t>
                      </a:r>
                      <a:endParaRPr kumimoji="1" lang="en-US" altLang="ko-KR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Je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t'aime</a:t>
                      </a:r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04276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98F5C8F2-7F23-4E30-A011-2AC28886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C50003-F9D4-456A-A190-115C45CBB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04" b="14473"/>
          <a:stretch/>
        </p:blipFill>
        <p:spPr>
          <a:xfrm>
            <a:off x="8569235" y="1429643"/>
            <a:ext cx="3169920" cy="2470014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A48305A-E78D-4FB2-BD7F-3C6130AE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3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959A12-9340-406A-BAC9-D3CFEFE33C8F}"/>
              </a:ext>
            </a:extLst>
          </p:cNvPr>
          <p:cNvSpPr/>
          <p:nvPr/>
        </p:nvSpPr>
        <p:spPr>
          <a:xfrm>
            <a:off x="4639154" y="3876341"/>
            <a:ext cx="3053034" cy="428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A75C4-8A91-4235-BF3F-C14219A0BCDB}"/>
              </a:ext>
            </a:extLst>
          </p:cNvPr>
          <p:cNvSpPr/>
          <p:nvPr/>
        </p:nvSpPr>
        <p:spPr>
          <a:xfrm>
            <a:off x="4639154" y="5299568"/>
            <a:ext cx="3053034" cy="4285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91133-9101-4C05-8DF0-792D6888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7D567-9B8A-471A-8B0B-4D70D44A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0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Translation Example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9642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30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English to Korean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When is your birthday? (4 words)  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당신의 생일은 </a:t>
            </a:r>
            <a:r>
              <a:rPr kumimoji="1"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언제입니까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? (3 words)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Traditional alignment methods (dynamic programming) can’t solve all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the translation problems (SMT, NMT)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 Sequence to Sequence model !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242E89B6-1C03-4E95-9514-BEEC7EDE0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39690"/>
              </p:ext>
            </p:extLst>
          </p:nvPr>
        </p:nvGraphicFramePr>
        <p:xfrm>
          <a:off x="3253943" y="2548403"/>
          <a:ext cx="5558112" cy="74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528">
                  <a:extLst>
                    <a:ext uri="{9D8B030D-6E8A-4147-A177-3AD203B41FA5}">
                      <a16:colId xmlns:a16="http://schemas.microsoft.com/office/drawing/2014/main" val="497163727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4155006764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2450859749"/>
                    </a:ext>
                  </a:extLst>
                </a:gridCol>
                <a:gridCol w="1389528">
                  <a:extLst>
                    <a:ext uri="{9D8B030D-6E8A-4147-A177-3AD203B41FA5}">
                      <a16:colId xmlns:a16="http://schemas.microsoft.com/office/drawing/2014/main" val="996567583"/>
                    </a:ext>
                  </a:extLst>
                </a:gridCol>
              </a:tblGrid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When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is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your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birthday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8178"/>
                  </a:ext>
                </a:extLst>
              </a:tr>
              <a:tr h="372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언제입니까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당신의</a:t>
                      </a:r>
                      <a:endParaRPr kumimoji="1" lang="en-US" altLang="ko-KR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Noto Sans CJK KR Medium" panose="020B0600000000000000" pitchFamily="34" charset="-127"/>
                          <a:ea typeface="Noto Sans CJK KR Medium" panose="020B0600000000000000" pitchFamily="34" charset="-127"/>
                          <a:cs typeface="Noto Sans CJK KR DemiLight" charset="-127"/>
                          <a:sym typeface="Wingdings" panose="05000000000000000000" pitchFamily="2" charset="2"/>
                        </a:rPr>
                        <a:t>생일은</a:t>
                      </a:r>
                      <a:endParaRPr kumimoji="1" lang="en-US" altLang="ko-KR" sz="1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Noto Sans CJK KR Medium" panose="020B0600000000000000" pitchFamily="34" charset="-127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42142"/>
                  </a:ext>
                </a:extLst>
              </a:tr>
            </a:tbl>
          </a:graphicData>
        </a:graphic>
      </p:graphicFrame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D330F-10DE-4B0C-98EF-7447CED0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CA84BA-01BE-4203-8362-4A724D9B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49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31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Sequence-to-sequence =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Context vector is fixed length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Compress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information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into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fixed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length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Bad performance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Sequential execution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Slower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841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(seq2seq)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0409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DABDC546-61D2-EE3A-7F89-F4BD7AE7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1133475"/>
            <a:ext cx="10315575" cy="459105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1C2DF3-CD36-4944-88AF-266F92B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B4BA74-3D29-46D2-BA26-36A10F2B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63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BDC546-61D2-EE3A-7F89-F4BD7AE7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3993771"/>
            <a:ext cx="4824820" cy="2147335"/>
          </a:xfrm>
          <a:prstGeom prst="rect">
            <a:avLst/>
          </a:prstGeom>
        </p:spPr>
      </p:pic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= Sequence-to-sequence = seq2seq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State-of-the-art model in language translation until Transformer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Context vector is fixed length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Compress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information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into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fixed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length  attention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Loss in long distance information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Sequential execution  transformer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Slower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(seq2seq)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28587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B83D4C-3372-49B1-BB89-BA1B2FB8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407699-DFF4-4804-BDFB-74E811A8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07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028038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Neural Machine Translation by Jointly Learning to Align and Translate."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Dzmitry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Bahdanau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Kyunghyun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Cho,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Yoshua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Bengio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(2015)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2FABDF-F9F4-43F5-90D1-7A4E5245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C&amp;I Lab </a:t>
            </a:r>
            <a:r>
              <a:rPr lang="ko-KR" altLang="en-US" dirty="0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5120A-7C78-4731-A290-E0D6BE6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5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C72C9F89-902E-4503-87C0-BC4B426E5A3E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C72C9F89-902E-4503-87C0-BC4B426E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2883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2100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C71C8DB-D115-9CD1-E37F-F15876C7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16" y="3276600"/>
            <a:ext cx="7585883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202303-CD1A-46E8-8D8A-7A63B7D1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FA230-1630-43B8-AA8A-8EAE6AA5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0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B90C2E72-E7C6-4F28-9A7F-8552986F3E73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B90C2E72-E7C6-4F28-9A7F-8552986F3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199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9BA0F08-BAF2-2558-AF15-61927567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45" y="3276600"/>
            <a:ext cx="7531355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3F53BF-B783-49A4-94AA-B245ECBC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58EFA-63BC-4817-ABA8-A26B2A62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19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419973F-050B-4B8C-BD1D-7372633C1F3D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419973F-050B-4B8C-BD1D-7372633C1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13464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77534C7B-3D17-14B3-126B-7E56DE53E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93" y="3209925"/>
            <a:ext cx="7445508" cy="294667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54B984-0DBA-4A80-B883-C45A1C60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CE0B-F985-4857-AFBD-B863B2C2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7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CE7F4907-B4CF-4ED2-A395-257817E95CD8}"/>
              </a:ext>
            </a:extLst>
          </p:cNvPr>
          <p:cNvSpPr txBox="1"/>
          <p:nvPr/>
        </p:nvSpPr>
        <p:spPr>
          <a:xfrm>
            <a:off x="648000" y="936000"/>
            <a:ext cx="10908000" cy="559916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Before Getting Stared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Alignment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 – Decoder (seq2seq)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Transformer structure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Positional Encoding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Self attention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Result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3758E48-1ECC-BB67-7F99-89F66F311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04411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0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Contents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783E0C18-828C-64AA-8173-FE2538FC5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27680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  <a:ea typeface="Noto Sans CJK KR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5B64-EE35-480E-A894-1003F84D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EEB53-D084-48E6-9D59-D8C77C47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5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DBD84D1F-58B1-482B-9199-16C931960A89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DBD84D1F-58B1-482B-9199-16C93196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133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2DFE8E9-DA2B-A8D9-8A52-CBF2C6EA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95" y="3200400"/>
            <a:ext cx="7540105" cy="29562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2BB79FE-6E6D-4073-B8AF-2D1A49ED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28226F-DB3D-4D2D-998A-596A4953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9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9ECF54B-DD96-4A97-AD14-5203CB428F6A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RNN based Encoder – Decoder with attention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Consider each state in encoder  dynamic context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𝒊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current index of decoder,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𝒋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output index of encoder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for attention score function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𝒊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is attention function (alignment model)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𝜶</m:t>
                        </m:r>
                      </m:e>
                      <m: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𝒊𝒋</m:t>
                        </m:r>
                      </m:sub>
                    </m:sSub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𝒆𝒙𝒑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𝒊𝒋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𝒌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=</m:t>
                            </m:r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  <m:sup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  <m:t>𝒙</m:t>
                                </m:r>
                              </m:sub>
                            </m:sSub>
                          </m:sup>
                          <m:e>
                            <m:r>
                              <a:rPr kumimoji="1" lang="en-US" altLang="ko-KR" sz="2000" b="1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sym typeface="Wingdings" panose="05000000000000000000" pitchFamily="2" charset="2"/>
                              </a:rPr>
                              <m:t>𝒆𝒙𝒑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Noto Sans CJK KR Medium" panose="020B0600000000000000" pitchFamily="34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kumimoji="1" lang="en-US" altLang="ko-KR" sz="20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Noto Sans CJK KR Medium" panose="020B0600000000000000" pitchFamily="34" charset="-127"/>
                                        <a:sym typeface="Wingdings" panose="05000000000000000000" pitchFamily="2" charset="2"/>
                                      </a:rPr>
                                      <m:t>𝒊𝒌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(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softmax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Attention function can be various – Additive (feed-forward network), Dot-product </a:t>
                </a:r>
              </a:p>
            </p:txBody>
          </p:sp>
        </mc:Choice>
        <mc:Fallback xmlns="">
          <p:sp>
            <p:nvSpPr>
              <p:cNvPr id="9" name="텍스트 상자 9">
                <a:extLst>
                  <a:ext uri="{FF2B5EF4-FFF2-40B4-BE49-F238E27FC236}">
                    <a16:creationId xmlns:a16="http://schemas.microsoft.com/office/drawing/2014/main" id="{09ECF54B-DD96-4A97-AD14-5203CB42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4935582"/>
              </a:xfrm>
              <a:prstGeom prst="rect">
                <a:avLst/>
              </a:prstGeom>
              <a:blipFill>
                <a:blip r:embed="rId2"/>
                <a:stretch>
                  <a:fillRect l="-554" b="-1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0136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804B93-212E-B1A4-73CD-16C30FEF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33" y="3276600"/>
            <a:ext cx="7626667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EEAA0F-AC8D-4441-918F-044408F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8B7AC-E450-4DED-96BF-6A602534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61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with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Better performance than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Still slow training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E804B93-212E-B1A4-73CD-16C30FEF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333" y="3276600"/>
            <a:ext cx="7626667" cy="2880000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EEAA0F-AC8D-4441-918F-044408F4F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8B7AC-E450-4DED-96BF-6A602534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RNN based Encoder – Decoder with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Better performance than seq2seq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Still slow training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Can find relation between tokens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Encoder – Decoder with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547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Neural Machine Translation by Jointly Learning to Align and Translate."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Dzmitry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Bahdanau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Kyunghyun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Cho,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Yoshua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Bengio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(2015)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2CF1DB5-CEF8-F932-91EC-ED7D81A4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230" y="807659"/>
            <a:ext cx="4691920" cy="524268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6D3EEB-16C4-4E7F-884C-FBFB03C8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018529-838E-41D7-91ED-A3B6F0D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9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Remove RNN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Attention is all you need!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How?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58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Transformer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42333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6666E2F-20B3-B23C-A182-D8758AC95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9" t="21658" r="16480" b="3902"/>
          <a:stretch/>
        </p:blipFill>
        <p:spPr>
          <a:xfrm>
            <a:off x="4883302" y="1222442"/>
            <a:ext cx="7184873" cy="47179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8250B0-D030-48BF-BAF3-0E731457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42C4A-9471-45BC-85DD-841D595F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456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Remove RNN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Attention is all you need!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How?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Transformer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8250B0-D030-48BF-BAF3-0E731457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42C4A-9471-45BC-85DD-841D595F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54741-0C61-4C46-AAAA-5C0A5A6DC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431" y="853286"/>
            <a:ext cx="3562301" cy="52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11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 position as a vector with same size of embedding vector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Add position vector to embedding vector</a:t>
            </a:r>
          </a:p>
          <a:p>
            <a:pPr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49364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CA71330E-15ED-AC7C-49F0-6C77BB2E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8681"/>
            <a:ext cx="4838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8D1500-B48F-41D7-B2E0-D34CE35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F2B78D-C822-4423-9E4E-85FA6EC4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5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74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Encode position as a vector with same size of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Add position vector to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Sine &amp; Cosine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𝒔𝒊𝒏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𝒄𝒐𝒔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745000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92343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https://wikidocs.net/31379, https://www.blossominkyung.com/deeplearning/transfomer-positional-encoding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8F6ACAE6-1FBA-F96E-7619-C40D29FC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38681"/>
            <a:ext cx="48387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430DF7A-823A-214A-B172-8C11B02D2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12" y="3162786"/>
            <a:ext cx="5235076" cy="29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E8FA50-DC7C-4837-B7E5-062CCBBC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D8F66-7FA2-4616-AA47-C9E511AB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114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Encode position as a vector with same size of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Add position vector to embedding vector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Uses Sine &amp; Cosine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𝒔𝒊𝒏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𝑷𝑬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𝒑𝒐𝒔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e>
                    </m:d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𝒄𝒐𝒔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𝒑𝒐𝒔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/</m:t>
                    </m:r>
                    <m:r>
                      <a:rPr kumimoji="1" lang="en-US" altLang="ko-KR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𝟏𝟎𝟎𝟎</m:t>
                    </m:r>
                    <m:sSup>
                      <m:sSupPr>
                        <m:ctrlP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  <m:sup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/</m:t>
                        </m:r>
                        <m:sSub>
                          <m:sSubPr>
                            <m:ctrlP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</m:t>
                            </m:r>
                          </m:e>
                          <m:sub>
                            <m:r>
                              <a:rPr kumimoji="1" lang="en-US" altLang="ko-KR" sz="20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Noto Sans CJK KR Medium" panose="020B0600000000000000" pitchFamily="34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𝒎𝒐𝒅𝒆𝒍</m:t>
                            </m:r>
                          </m:sub>
                        </m:sSub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114058"/>
              </a:xfrm>
              <a:prstGeom prst="rect">
                <a:avLst/>
              </a:prstGeom>
              <a:blipFill>
                <a:blip r:embed="rId2"/>
                <a:stretch>
                  <a:fillRect l="-554" b="-2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39799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https://wikidocs.net/31379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59CE293-A308-AD55-F9FC-D42B3781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4" y="3487065"/>
            <a:ext cx="4514850" cy="189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05541-481F-4478-A19D-5E5D86CC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63E108-F112-4BA8-AF50-6FEEB39D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541912-F0A1-49C8-9F2C-5D81373CF4C0}"/>
              </a:ext>
            </a:extLst>
          </p:cNvPr>
          <p:cNvSpPr/>
          <p:nvPr/>
        </p:nvSpPr>
        <p:spPr>
          <a:xfrm>
            <a:off x="7459706" y="4511040"/>
            <a:ext cx="4514850" cy="287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83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Query, Key, Value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Value of Query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Regarding to Keys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= words in sentence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 = word to find value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F2CAFEA-4F5C-6BC8-6B3F-1E29AAF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16" y="1181400"/>
            <a:ext cx="7013094" cy="475267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FA5BB-2B6C-4100-B4E7-CCDBD2E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CF0FD-0982-4070-B3BC-A40CEF8F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508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2467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Google Brain, Google Research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Nips(</a:t>
            </a:r>
            <a:r>
              <a:rPr kumimoji="1"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NeurlIps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2017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Transformer / Self-Attention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321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Before Getting Started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4083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8832AC5-58E0-1F99-892F-D7D80B1F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7" y="3712029"/>
            <a:ext cx="7802064" cy="96215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C9944F-0E1B-465A-8B27-2F423B28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7692A7-0043-4FAA-BDAB-AB6B1673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9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Query, Key, Value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Find Value of Query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Regarding to Keys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Key = words in sentence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Query = word to find value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1861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9FA5BB-2B6C-4100-B4E7-CCDBD2E2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5CF0FD-0982-4070-B3BC-A40CEF8F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8DF6CA-9619-472B-B80F-35E0854D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79" y="1033440"/>
            <a:ext cx="5068007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4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2478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2478243"/>
              </a:xfrm>
              <a:prstGeom prst="rect">
                <a:avLst/>
              </a:prstGeom>
              <a:blipFill>
                <a:blip r:embed="rId2"/>
                <a:stretch>
                  <a:fillRect l="-862" b="-41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62167D59-546D-2901-F7DC-63199804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31" y="3382013"/>
            <a:ext cx="8873336" cy="217954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AD4661-1BFC-4A5F-B6CE-2C660FD2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F9205D-E18A-41C1-806F-D4D21F41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73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Can be parallelized by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optimized mat-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mul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operations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blipFill>
                <a:blip r:embed="rId2"/>
                <a:stretch>
                  <a:fillRect l="-862" b="-2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B37DAA1-8B53-3D8E-2D4A-E68CB01C5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705" y="1009573"/>
            <a:ext cx="6795022" cy="495279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DB6DA-F7AF-4DBE-A878-C4817545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BDAD3-8979-4E17-865C-FCA2B062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08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𝒆𝒏𝒆𝒓𝒈𝒚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𝑸𝒖𝒆𝒓𝒚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 ∗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𝑲𝒆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𝒚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𝑻</m:t>
                        </m:r>
                      </m:sup>
                    </m:sSup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𝒘𝒆𝒊𝒈𝒉𝒕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Medium" panose="020B0600000000000000" pitchFamily="34" charset="-127"/>
                        <a:cs typeface="Noto Sans CJK KR DemiLight" charset="-127"/>
                        <a:sym typeface="Wingdings" panose="05000000000000000000" pitchFamily="2" charset="2"/>
                      </a:rPr>
                      <m:t>𝒔𝒐𝒇𝒕𝒎𝒂𝒙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𝒆𝒏𝒆𝒓𝒈𝒚</m:t>
                        </m:r>
                      </m:e>
                    </m:d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sym typeface="Wingdings" panose="05000000000000000000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𝒘𝒆𝒊𝒈𝒉𝒕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∗</m:t>
                        </m:r>
                        <m:r>
                          <a:rPr kumimoji="1" lang="en-US" altLang="ko-KR" sz="20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𝑽𝒂𝒍𝒖𝒆</m:t>
                        </m:r>
                        <m:r>
                          <m:rPr>
                            <m:nor/>
                          </m:rPr>
                          <a:rPr kumimoji="1" lang="en-US" altLang="ko-KR" sz="2000" b="1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Can be parallelized by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optimized mat-</a:t>
                </a:r>
                <a:r>
                  <a:rPr kumimoji="1" lang="en-US" altLang="ko-KR" sz="20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mul</a:t>
                </a:r>
                <a:r>
                  <a:rPr kumimoji="1"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 CJK KR Medium" panose="020B0600000000000000" pitchFamily="34" charset="-127"/>
                    <a:ea typeface="Noto Sans CJK KR Medium" panose="020B0600000000000000" pitchFamily="34" charset="-127"/>
                    <a:cs typeface="Noto Sans CJK KR DemiLight" charset="-127"/>
                    <a:sym typeface="Wingdings" panose="05000000000000000000" pitchFamily="2" charset="2"/>
                  </a:rPr>
                  <a:t> operations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00" y="1080000"/>
                <a:ext cx="9905999" cy="3083152"/>
              </a:xfrm>
              <a:prstGeom prst="rect">
                <a:avLst/>
              </a:prstGeom>
              <a:blipFill>
                <a:blip r:embed="rId2"/>
                <a:stretch>
                  <a:fillRect l="-862" b="-2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Self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https://www.youtube.com/watch?v=mxGCEWOxfe8&amp;ab_channel=MinsukHeo%ED%97%88%EB%AF%BC%EC%84%9D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DB6DA-F7AF-4DBE-A878-C4817545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2BDAD3-8979-4E17-865C-FCA2B062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3C5166-7266-4257-9BBD-D0C1DF79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99" y="994003"/>
            <a:ext cx="5432559" cy="3016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3572E4-1245-4F85-84B2-0A83D966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901" y="4273069"/>
            <a:ext cx="7589172" cy="18641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CBCBFA-B236-434F-BE56-5A690C830EB9}"/>
              </a:ext>
            </a:extLst>
          </p:cNvPr>
          <p:cNvSpPr/>
          <p:nvPr/>
        </p:nvSpPr>
        <p:spPr>
          <a:xfrm>
            <a:off x="6470469" y="2987043"/>
            <a:ext cx="870857" cy="620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666160-72FB-4BA5-B6DF-0E252A84E154}"/>
              </a:ext>
            </a:extLst>
          </p:cNvPr>
          <p:cNvSpPr/>
          <p:nvPr/>
        </p:nvSpPr>
        <p:spPr>
          <a:xfrm>
            <a:off x="4480901" y="4273067"/>
            <a:ext cx="2477242" cy="1864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390797-B9ED-4E96-86C1-8BF055BC4D19}"/>
              </a:ext>
            </a:extLst>
          </p:cNvPr>
          <p:cNvSpPr/>
          <p:nvPr/>
        </p:nvSpPr>
        <p:spPr>
          <a:xfrm>
            <a:off x="6337799" y="1934817"/>
            <a:ext cx="1334452" cy="17837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C819DB-8CF6-44F1-951A-AEF3339EBD97}"/>
              </a:ext>
            </a:extLst>
          </p:cNvPr>
          <p:cNvSpPr/>
          <p:nvPr/>
        </p:nvSpPr>
        <p:spPr>
          <a:xfrm>
            <a:off x="4411196" y="4208510"/>
            <a:ext cx="3548431" cy="19896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D66ABF-BC76-49D8-B37F-9674EEF53EB8}"/>
              </a:ext>
            </a:extLst>
          </p:cNvPr>
          <p:cNvSpPr/>
          <p:nvPr/>
        </p:nvSpPr>
        <p:spPr>
          <a:xfrm>
            <a:off x="6238671" y="1440549"/>
            <a:ext cx="1555500" cy="237380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F23AE9-6BBB-47C4-9C7E-96C41341F0E3}"/>
              </a:ext>
            </a:extLst>
          </p:cNvPr>
          <p:cNvSpPr/>
          <p:nvPr/>
        </p:nvSpPr>
        <p:spPr>
          <a:xfrm>
            <a:off x="4355573" y="4137025"/>
            <a:ext cx="7792878" cy="21331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7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35711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Scale Dot-product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C2F51E3-165C-F556-0E2A-5D76C2AC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7" y="3571646"/>
            <a:ext cx="5910755" cy="24967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9B3012-4C14-40CF-8996-1B2A245C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1" y="2039813"/>
            <a:ext cx="5277853" cy="29304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2F8800-4FBA-4464-9B93-6AC4BBDBA6A9}"/>
              </a:ext>
            </a:extLst>
          </p:cNvPr>
          <p:cNvSpPr/>
          <p:nvPr/>
        </p:nvSpPr>
        <p:spPr>
          <a:xfrm>
            <a:off x="581025" y="3638550"/>
            <a:ext cx="64770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1325A-303D-4D29-B915-E7B00DBDAC7D}"/>
              </a:ext>
            </a:extLst>
          </p:cNvPr>
          <p:cNvSpPr/>
          <p:nvPr/>
        </p:nvSpPr>
        <p:spPr>
          <a:xfrm>
            <a:off x="9134475" y="4170981"/>
            <a:ext cx="647700" cy="37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23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77077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11679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C2F51E3-165C-F556-0E2A-5D76C2AC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27" y="3571646"/>
            <a:ext cx="5910755" cy="249671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BE7F75-8FDE-462D-B9D9-E495336E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55" y="800585"/>
            <a:ext cx="5453845" cy="2710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9B3012-4C14-40CF-8996-1B2A245CC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" y="2039813"/>
            <a:ext cx="5277853" cy="29304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2F8800-4FBA-4464-9B93-6AC4BBDBA6A9}"/>
              </a:ext>
            </a:extLst>
          </p:cNvPr>
          <p:cNvSpPr/>
          <p:nvPr/>
        </p:nvSpPr>
        <p:spPr>
          <a:xfrm>
            <a:off x="581025" y="3638550"/>
            <a:ext cx="647700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1325A-303D-4D29-B915-E7B00DBDAC7D}"/>
              </a:ext>
            </a:extLst>
          </p:cNvPr>
          <p:cNvSpPr/>
          <p:nvPr/>
        </p:nvSpPr>
        <p:spPr>
          <a:xfrm>
            <a:off x="9134475" y="4170981"/>
            <a:ext cx="647700" cy="370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73D8D2-ACF4-2804-1B7D-CA575441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0" y="1700042"/>
            <a:ext cx="2991267" cy="446784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01156C-06A2-40F6-BF96-4A420A40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7" y="2041742"/>
            <a:ext cx="7290007" cy="30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37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Multi-Head 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Multi-Head Attention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73D8D2-ACF4-2804-1B7D-CA575441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0" y="1700042"/>
            <a:ext cx="2991267" cy="446784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86E448-B9CA-4929-A474-B155177F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48A4E-0C8A-4CC8-8422-73BF02C6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848589C-8FE2-41EE-B197-AC907F04C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436" y="1547812"/>
            <a:ext cx="4171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94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510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2356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CAC39-FD6C-4566-9E1F-4A3101C4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457"/>
            <a:ext cx="8141553" cy="2968159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62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C27B93-607A-4EA8-98FC-438946823530}"/>
              </a:ext>
            </a:extLst>
          </p:cNvPr>
          <p:cNvSpPr/>
          <p:nvPr/>
        </p:nvSpPr>
        <p:spPr>
          <a:xfrm>
            <a:off x="17418" y="1708166"/>
            <a:ext cx="4110941" cy="2968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EFC72A-9E0D-40AA-A103-283DAADD88F5}"/>
              </a:ext>
            </a:extLst>
          </p:cNvPr>
          <p:cNvSpPr/>
          <p:nvPr/>
        </p:nvSpPr>
        <p:spPr>
          <a:xfrm>
            <a:off x="4684668" y="1690748"/>
            <a:ext cx="3456885" cy="2968159"/>
          </a:xfrm>
          <a:prstGeom prst="rect">
            <a:avLst/>
          </a:prstGeom>
          <a:noFill/>
          <a:ln w="57150">
            <a:solidFill>
              <a:srgbClr val="893C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06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9CAC39-FD6C-4566-9E1F-4A3101C4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457"/>
            <a:ext cx="8141553" cy="2968159"/>
          </a:xfrm>
          <a:prstGeom prst="rect">
            <a:avLst/>
          </a:prstGeom>
        </p:spPr>
      </p:pic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Residual Connection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00B05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Six layers</a:t>
            </a:r>
          </a:p>
        </p:txBody>
      </p: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482E21B7-339A-48BC-B095-AB1AF32CD54B}"/>
              </a:ext>
            </a:extLst>
          </p:cNvPr>
          <p:cNvCxnSpPr>
            <a:cxnSpLocks/>
          </p:cNvCxnSpPr>
          <p:nvPr/>
        </p:nvCxnSpPr>
        <p:spPr>
          <a:xfrm rot="10800000">
            <a:off x="8639175" y="3000374"/>
            <a:ext cx="687154" cy="616177"/>
          </a:xfrm>
          <a:prstGeom prst="curvedConnector3">
            <a:avLst>
              <a:gd name="adj1" fmla="val 149803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9B1042B6-57C0-4175-9EF9-B317D6BC6CB3}"/>
              </a:ext>
            </a:extLst>
          </p:cNvPr>
          <p:cNvCxnSpPr>
            <a:cxnSpLocks/>
          </p:cNvCxnSpPr>
          <p:nvPr/>
        </p:nvCxnSpPr>
        <p:spPr>
          <a:xfrm rot="10800000">
            <a:off x="8639175" y="3858300"/>
            <a:ext cx="687154" cy="616177"/>
          </a:xfrm>
          <a:prstGeom prst="curvedConnector3">
            <a:avLst>
              <a:gd name="adj1" fmla="val 149803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화살표: 아래로 구부러짐 58">
            <a:extLst>
              <a:ext uri="{FF2B5EF4-FFF2-40B4-BE49-F238E27FC236}">
                <a16:creationId xmlns:a16="http://schemas.microsoft.com/office/drawing/2014/main" id="{4018E43A-0E61-4AE9-B38D-A2BC7448BBE3}"/>
              </a:ext>
            </a:extLst>
          </p:cNvPr>
          <p:cNvSpPr/>
          <p:nvPr/>
        </p:nvSpPr>
        <p:spPr>
          <a:xfrm>
            <a:off x="548640" y="1952624"/>
            <a:ext cx="4687973" cy="950059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DD3CBB0C-9560-46E1-9C22-7AE037717BC3}"/>
              </a:ext>
            </a:extLst>
          </p:cNvPr>
          <p:cNvSpPr/>
          <p:nvPr/>
        </p:nvSpPr>
        <p:spPr>
          <a:xfrm flipV="1">
            <a:off x="4820743" y="3529679"/>
            <a:ext cx="3260316" cy="926825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CE8F6B9-336F-4ECA-810E-EA55457699CB}"/>
              </a:ext>
            </a:extLst>
          </p:cNvPr>
          <p:cNvSpPr/>
          <p:nvPr/>
        </p:nvSpPr>
        <p:spPr>
          <a:xfrm>
            <a:off x="8151078" y="3626076"/>
            <a:ext cx="364272" cy="2417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46809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Impacts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87501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https://github.com/ndb796/Deep-Learning-Paper-Review-and-Practice/blob/master/lecture_notes/Transformer.pdf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649A1AC-549B-2957-80EA-5398A5ED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26" y="1339861"/>
            <a:ext cx="7733546" cy="2225381"/>
          </a:xfrm>
          <a:prstGeom prst="rect">
            <a:avLst/>
          </a:prstGeom>
        </p:spPr>
      </p:pic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4DB6C921-E827-403A-BD78-801A26B79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95773"/>
              </p:ext>
            </p:extLst>
          </p:nvPr>
        </p:nvGraphicFramePr>
        <p:xfrm>
          <a:off x="1989907" y="3842308"/>
          <a:ext cx="8212184" cy="1449113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053046">
                  <a:extLst>
                    <a:ext uri="{9D8B030D-6E8A-4147-A177-3AD203B41FA5}">
                      <a16:colId xmlns:a16="http://schemas.microsoft.com/office/drawing/2014/main" val="819384064"/>
                    </a:ext>
                  </a:extLst>
                </a:gridCol>
                <a:gridCol w="2053046">
                  <a:extLst>
                    <a:ext uri="{9D8B030D-6E8A-4147-A177-3AD203B41FA5}">
                      <a16:colId xmlns:a16="http://schemas.microsoft.com/office/drawing/2014/main" val="2419336486"/>
                    </a:ext>
                  </a:extLst>
                </a:gridCol>
                <a:gridCol w="2053046">
                  <a:extLst>
                    <a:ext uri="{9D8B030D-6E8A-4147-A177-3AD203B41FA5}">
                      <a16:colId xmlns:a16="http://schemas.microsoft.com/office/drawing/2014/main" val="3522529032"/>
                    </a:ext>
                  </a:extLst>
                </a:gridCol>
                <a:gridCol w="2053046">
                  <a:extLst>
                    <a:ext uri="{9D8B030D-6E8A-4147-A177-3AD203B41FA5}">
                      <a16:colId xmlns:a16="http://schemas.microsoft.com/office/drawing/2014/main" val="952283375"/>
                    </a:ext>
                  </a:extLst>
                </a:gridCol>
              </a:tblGrid>
              <a:tr h="784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Transformer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Encoder of Transformer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Decoder of Transformer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Self-Attention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8664677"/>
                  </a:ext>
                </a:extLst>
              </a:tr>
              <a:tr h="6646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DALL-E:1, </a:t>
                      </a:r>
                      <a:r>
                        <a:rPr lang="en-US" altLang="ko-KR" dirty="0" err="1"/>
                        <a:t>Parti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BERT, DALL-E:2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GPT-1, 2, 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SAGAN, Stable Diffusion, 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195572"/>
                  </a:ext>
                </a:extLst>
              </a:tr>
            </a:tbl>
          </a:graphicData>
        </a:graphic>
      </p:graphicFrame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9961BCB-ECA0-489B-8868-8DC9C89F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00EC02-C0B7-495A-A72D-AD965B23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84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660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A5B92-9921-4CB1-B230-BBC3E484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64" y="3581400"/>
            <a:ext cx="6866077" cy="2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0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DBEE7A7-0262-22B3-9619-46E0D856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59" y="823366"/>
            <a:ext cx="3562301" cy="525684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3BDD63-025B-4D74-A2D6-9ED8EDAB0428}"/>
              </a:ext>
            </a:extLst>
          </p:cNvPr>
          <p:cNvSpPr/>
          <p:nvPr/>
        </p:nvSpPr>
        <p:spPr>
          <a:xfrm>
            <a:off x="8521337" y="3909852"/>
            <a:ext cx="1249680" cy="689091"/>
          </a:xfrm>
          <a:prstGeom prst="rect">
            <a:avLst/>
          </a:prstGeom>
          <a:noFill/>
          <a:ln w="381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B694CE-3A7D-4729-94DC-5C65745965E7}"/>
              </a:ext>
            </a:extLst>
          </p:cNvPr>
          <p:cNvSpPr/>
          <p:nvPr/>
        </p:nvSpPr>
        <p:spPr>
          <a:xfrm>
            <a:off x="8521337" y="3063337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F36122-A9F1-40E1-9045-35E6B20FC57C}"/>
              </a:ext>
            </a:extLst>
          </p:cNvPr>
          <p:cNvSpPr/>
          <p:nvPr/>
        </p:nvSpPr>
        <p:spPr>
          <a:xfrm>
            <a:off x="9974212" y="1956676"/>
            <a:ext cx="1249680" cy="441864"/>
          </a:xfrm>
          <a:prstGeom prst="rect">
            <a:avLst/>
          </a:prstGeom>
          <a:noFill/>
          <a:ln w="38100">
            <a:solidFill>
              <a:srgbClr val="893CC2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FF0DAC-218F-4D3A-A1C3-7933D256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58" y="3590925"/>
            <a:ext cx="7003496" cy="2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5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E2E5ED-004B-4DDB-B44E-E72C8391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51" y="3652766"/>
            <a:ext cx="7423698" cy="2839762"/>
          </a:xfrm>
          <a:prstGeom prst="rect">
            <a:avLst/>
          </a:prstGeom>
        </p:spPr>
      </p:pic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Structure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243968-25FE-4D57-8333-E595CF2F6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EF2BB-D22F-4E67-8FE7-8C99179D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E132CB78-A629-4721-82A7-26C0797B727C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Decoder has two layers the same with Encoder, and 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Auto-regressive to generate output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3</a:t>
            </a:r>
            <a:r>
              <a:rPr kumimoji="1" lang="en-US" altLang="ko-KR" sz="2000" b="1" baseline="300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rd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 layer uses Query from Encoder, Key and Value from Decoder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Masking to prevent attending to subsequent positions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80579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83045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Result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974757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0C90BE8-D70E-B794-2AC9-045FAC31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504681"/>
            <a:ext cx="8383170" cy="3848637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7A359EF-6034-4C0A-A7DB-09E179B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7A0A84-ACDB-4873-A720-BEA67EB0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142EC0-7EEF-42F7-BFDD-92466FD85ADC}"/>
              </a:ext>
            </a:extLst>
          </p:cNvPr>
          <p:cNvSpPr/>
          <p:nvPr/>
        </p:nvSpPr>
        <p:spPr>
          <a:xfrm>
            <a:off x="2682240" y="4319453"/>
            <a:ext cx="6801394" cy="26996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3F0556-7FA7-45F4-A255-089A964DFF61}"/>
              </a:ext>
            </a:extLst>
          </p:cNvPr>
          <p:cNvSpPr/>
          <p:nvPr/>
        </p:nvSpPr>
        <p:spPr>
          <a:xfrm>
            <a:off x="2682240" y="4810258"/>
            <a:ext cx="6801394" cy="2699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D96877-1E44-4E54-A859-82BF635B8C45}"/>
              </a:ext>
            </a:extLst>
          </p:cNvPr>
          <p:cNvSpPr/>
          <p:nvPr/>
        </p:nvSpPr>
        <p:spPr>
          <a:xfrm>
            <a:off x="5747657" y="4319453"/>
            <a:ext cx="600892" cy="76077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273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080000" y="1080000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First sequence transduction model based entirely on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SOTA model with best performance and less cost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Self-Attention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49462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Conclusion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67652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BE735B-920D-4E8E-99A5-CD80809B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60720-92D8-4C01-8486-7574DF88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7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A2CE596-A854-4622-B7FA-E26AE408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39B188-537A-4BF3-8C47-2F47CD76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05249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marR="0" lvl="1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Before Getting Started</a:t>
                      </a:r>
                      <a:r>
                        <a:rPr lang="en-US" altLang="ko-KR" sz="24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Translations Example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https://github.com/ndb796/Deep-Learning-Paper-Review-and-Practice/blob/master/lecture_notes/Transformer.pdf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English to Korean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translation  ? 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나는 너를 사랑해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When is your birthday?  translation  ?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</a:t>
            </a:r>
            <a:r>
              <a:rPr kumimoji="1"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당신의 생일은 </a:t>
            </a:r>
            <a:r>
              <a:rPr kumimoji="1"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언제입니까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3B203-F9BE-45BD-8D36-DB8679E1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BAC04-882E-4C6B-BA6D-6FB8834E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0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Sequence Alignment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113070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https://en.wikipedia.org/wiki/Sequence_alignment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https://math.mit.edu/classes/18.417/Slides/alignment.pdf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430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Computational Biology or Bioinformatics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Alignment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Subsequence among DNAs, RNAs, proteins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Sequence Homology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Share common ancestor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Point mutation, gaps, indels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	 Use edit distance</a:t>
            </a:r>
          </a:p>
        </p:txBody>
      </p:sp>
      <p:pic>
        <p:nvPicPr>
          <p:cNvPr id="1026" name="Picture 2" descr="포유류 히스톤 단백질의 ClustalO에 의해 생성 된 서열 정렬.">
            <a:extLst>
              <a:ext uri="{FF2B5EF4-FFF2-40B4-BE49-F238E27FC236}">
                <a16:creationId xmlns:a16="http://schemas.microsoft.com/office/drawing/2014/main" id="{6E92861D-BE47-4B75-B691-BD4E928C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86" y="826017"/>
            <a:ext cx="6423713" cy="22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E563A8-7535-45E2-82BB-53B135F6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09" y="3329909"/>
            <a:ext cx="3091621" cy="24732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F9F0C5-6184-4C5C-8537-5C0B58D84F05}"/>
              </a:ext>
            </a:extLst>
          </p:cNvPr>
          <p:cNvSpPr/>
          <p:nvPr/>
        </p:nvSpPr>
        <p:spPr>
          <a:xfrm>
            <a:off x="7167151" y="1142789"/>
            <a:ext cx="801191" cy="7905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36D49-4DBD-4A31-8D6A-BB7E19644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8EF88-9F0D-47D1-8BFC-1C3B1BFF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65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98548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Sequence Alignment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539616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https://ocw.mit.edu/courses/6-047-computational-biology-fall-2015/2eddab6441d8092607e1259aafceb280_MIT6_047F15_Lecture02.pdf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227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Edit distance allowed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Comparing to sequences  find longest common subsequence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D5D2DC-AA97-44AD-8174-712F4A5A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89" y="2647287"/>
            <a:ext cx="5638820" cy="319003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6F6579-D26E-4D40-9614-AAD8C07FF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0BE5F0-845F-4FB0-B3B8-94A9470A1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/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/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sp>
        <p:nvSpPr>
          <p:cNvPr id="3" name="텍스트 상자 9">
            <a:extLst>
              <a:ext uri="{FF2B5EF4-FFF2-40B4-BE49-F238E27FC236}">
                <a16:creationId xmlns:a16="http://schemas.microsoft.com/office/drawing/2014/main" id="{890480D0-2F13-CBB4-8DDB-D52556C5CC24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3892EF-5730-46CD-92E1-38FE7D20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C076D15-DEB8-401B-850D-D4589051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0B31EB-3674-4C9A-9C3D-D4AA041F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65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">
            <a:extLst>
              <a:ext uri="{FF2B5EF4-FFF2-40B4-BE49-F238E27FC236}">
                <a16:creationId xmlns:a16="http://schemas.microsoft.com/office/drawing/2014/main" id="{AD1C9830-2370-86E1-2FD7-12302AF1D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936213"/>
              </p:ext>
            </p:extLst>
          </p:nvPr>
        </p:nvGraphicFramePr>
        <p:xfrm>
          <a:off x="-1" y="13580"/>
          <a:ext cx="12192000" cy="726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726649">
                <a:tc>
                  <a:txBody>
                    <a:bodyPr/>
                    <a:lstStyle/>
                    <a:p>
                      <a:pPr marL="457200" lvl="1" indent="0" algn="just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Alignment in NLP</a:t>
                      </a:r>
                      <a:endParaRPr lang="en-US" altLang="ko-KR" sz="24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87001FAF-3034-866E-5E9E-981DCE9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60965"/>
              </p:ext>
            </p:extLst>
          </p:nvPr>
        </p:nvGraphicFramePr>
        <p:xfrm>
          <a:off x="0" y="6223184"/>
          <a:ext cx="12192000" cy="634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179164163"/>
                    </a:ext>
                  </a:extLst>
                </a:gridCol>
              </a:tblGrid>
              <a:tr h="634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https://dos-tacos.github.io/concept/alignment-in-rnn/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309989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33892EF-5730-46CD-92E1-38FE7D206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2" y="3844424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069549-055B-4686-A720-D8B08611D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2" y="3844425"/>
            <a:ext cx="3267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텍스트 상자 9">
            <a:extLst>
              <a:ext uri="{FF2B5EF4-FFF2-40B4-BE49-F238E27FC236}">
                <a16:creationId xmlns:a16="http://schemas.microsoft.com/office/drawing/2014/main" id="{249443B2-5237-4601-B595-02C9B3AB2328}"/>
              </a:ext>
            </a:extLst>
          </p:cNvPr>
          <p:cNvSpPr txBox="1"/>
          <p:nvPr/>
        </p:nvSpPr>
        <p:spPr>
          <a:xfrm>
            <a:off x="1080000" y="1080000"/>
            <a:ext cx="9905999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Alignment between input sequence and output sequence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Ex) I Love You  Chinese and French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Noto Sans CJK KR DemiLight" charset="-127"/>
                <a:sym typeface="Wingdings" panose="05000000000000000000" pitchFamily="2" charset="2"/>
              </a:rPr>
              <a:t>Single module translation model  One to one matching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142EE26-C454-4380-8C82-D2DF428C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C&amp;I Lab </a:t>
            </a:r>
            <a:r>
              <a:rPr lang="ko-KR" altLang="en-US"/>
              <a:t>박찬호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CD4CFB-C680-41BD-94AC-0E2DFA7F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901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Noto Sans CJK KR Bold"/>
        <a:ea typeface="Noto Sans CJK KR Bold"/>
        <a:cs typeface=""/>
      </a:majorFont>
      <a:minorFont>
        <a:latin typeface="Noto Sans CJK KR Medium"/>
        <a:ea typeface="Noto Sans CJK KR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13624</TotalTime>
  <Words>2330</Words>
  <Application>Microsoft Office PowerPoint</Application>
  <PresentationFormat>와이드스크린</PresentationFormat>
  <Paragraphs>391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Kohinoor Devanagari</vt:lpstr>
      <vt:lpstr>Noto Sans CJK KR</vt:lpstr>
      <vt:lpstr>Noto Sans CJK KR Bold</vt:lpstr>
      <vt:lpstr>Noto Sans CJK KR Medium</vt:lpstr>
      <vt:lpstr>Noto Serif CJK KR Medium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91</cp:revision>
  <dcterms:created xsi:type="dcterms:W3CDTF">2021-09-16T03:11:08Z</dcterms:created>
  <dcterms:modified xsi:type="dcterms:W3CDTF">2023-01-11T06:10:20Z</dcterms:modified>
</cp:coreProperties>
</file>